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7" r:id="rId5"/>
    <p:sldId id="259" r:id="rId6"/>
    <p:sldId id="305" r:id="rId7"/>
    <p:sldId id="306" r:id="rId8"/>
    <p:sldId id="307" r:id="rId9"/>
    <p:sldId id="30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9465"/>
    <a:srgbClr val="860613"/>
    <a:srgbClr val="FDD3D7"/>
    <a:srgbClr val="7C06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0" y="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ire Pallen" userId="c9275a40-1d8a-4fe4-b52e-bfcf004ce93e" providerId="ADAL" clId="{C649B46A-10F1-4539-AA6C-53671858FB53}"/>
    <pc:docChg chg="modSld">
      <pc:chgData name="Claire Pallen" userId="c9275a40-1d8a-4fe4-b52e-bfcf004ce93e" providerId="ADAL" clId="{C649B46A-10F1-4539-AA6C-53671858FB53}" dt="2022-08-16T11:52:00.989" v="4" actId="1076"/>
      <pc:docMkLst>
        <pc:docMk/>
      </pc:docMkLst>
      <pc:sldChg chg="modSp mod">
        <pc:chgData name="Claire Pallen" userId="c9275a40-1d8a-4fe4-b52e-bfcf004ce93e" providerId="ADAL" clId="{C649B46A-10F1-4539-AA6C-53671858FB53}" dt="2022-08-16T11:52:00.989" v="4" actId="1076"/>
        <pc:sldMkLst>
          <pc:docMk/>
          <pc:sldMk cId="255185983" sldId="259"/>
        </pc:sldMkLst>
        <pc:spChg chg="mod">
          <ac:chgData name="Claire Pallen" userId="c9275a40-1d8a-4fe4-b52e-bfcf004ce93e" providerId="ADAL" clId="{C649B46A-10F1-4539-AA6C-53671858FB53}" dt="2022-08-16T11:52:00.989" v="4" actId="1076"/>
          <ac:spMkLst>
            <pc:docMk/>
            <pc:sldMk cId="255185983" sldId="259"/>
            <ac:spMk id="8" creationId="{00000000-0000-0000-0000-000000000000}"/>
          </ac:spMkLst>
        </pc:spChg>
      </pc:sldChg>
      <pc:sldChg chg="modSp mod">
        <pc:chgData name="Claire Pallen" userId="c9275a40-1d8a-4fe4-b52e-bfcf004ce93e" providerId="ADAL" clId="{C649B46A-10F1-4539-AA6C-53671858FB53}" dt="2022-08-16T11:51:18.887" v="1" actId="114"/>
        <pc:sldMkLst>
          <pc:docMk/>
          <pc:sldMk cId="2751395587" sldId="305"/>
        </pc:sldMkLst>
        <pc:spChg chg="mod">
          <ac:chgData name="Claire Pallen" userId="c9275a40-1d8a-4fe4-b52e-bfcf004ce93e" providerId="ADAL" clId="{C649B46A-10F1-4539-AA6C-53671858FB53}" dt="2022-08-16T11:51:18.887" v="1" actId="114"/>
          <ac:spMkLst>
            <pc:docMk/>
            <pc:sldMk cId="2751395587" sldId="305"/>
            <ac:spMk id="8" creationId="{00000000-0000-0000-0000-000000000000}"/>
          </ac:spMkLst>
        </pc:spChg>
      </pc:sldChg>
      <pc:sldChg chg="modSp mod">
        <pc:chgData name="Claire Pallen" userId="c9275a40-1d8a-4fe4-b52e-bfcf004ce93e" providerId="ADAL" clId="{C649B46A-10F1-4539-AA6C-53671858FB53}" dt="2022-08-16T11:51:29.234" v="2" actId="114"/>
        <pc:sldMkLst>
          <pc:docMk/>
          <pc:sldMk cId="3959117911" sldId="306"/>
        </pc:sldMkLst>
        <pc:spChg chg="mod">
          <ac:chgData name="Claire Pallen" userId="c9275a40-1d8a-4fe4-b52e-bfcf004ce93e" providerId="ADAL" clId="{C649B46A-10F1-4539-AA6C-53671858FB53}" dt="2022-08-16T11:51:29.234" v="2" actId="114"/>
          <ac:spMkLst>
            <pc:docMk/>
            <pc:sldMk cId="3959117911" sldId="306"/>
            <ac:spMk id="8" creationId="{00000000-0000-0000-0000-000000000000}"/>
          </ac:spMkLst>
        </pc:spChg>
      </pc:sldChg>
      <pc:sldChg chg="modSp mod">
        <pc:chgData name="Claire Pallen" userId="c9275a40-1d8a-4fe4-b52e-bfcf004ce93e" providerId="ADAL" clId="{C649B46A-10F1-4539-AA6C-53671858FB53}" dt="2022-08-16T11:51:34.287" v="3" actId="114"/>
        <pc:sldMkLst>
          <pc:docMk/>
          <pc:sldMk cId="2332259784" sldId="307"/>
        </pc:sldMkLst>
        <pc:spChg chg="mod">
          <ac:chgData name="Claire Pallen" userId="c9275a40-1d8a-4fe4-b52e-bfcf004ce93e" providerId="ADAL" clId="{C649B46A-10F1-4539-AA6C-53671858FB53}" dt="2022-08-16T11:51:34.287" v="3" actId="114"/>
          <ac:spMkLst>
            <pc:docMk/>
            <pc:sldMk cId="2332259784" sldId="307"/>
            <ac:spMk id="8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61ED90-EF13-4823-92FC-6A7BBE829FF6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16/08/2022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99780F-C309-4A35-8C7F-0FE528F0382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689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61ED90-EF13-4823-92FC-6A7BBE829FF6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16/08/2022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99780F-C309-4A35-8C7F-0FE528F0382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 descr="A picture containing cable, drawing, light&#10;&#10;Description automatically generated">
            <a:extLst>
              <a:ext uri="{FF2B5EF4-FFF2-40B4-BE49-F238E27FC236}">
                <a16:creationId xmlns:a16="http://schemas.microsoft.com/office/drawing/2014/main" id="{BE7C6A3A-401D-42DA-9B12-C0556EB92E5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32" t="7795" r="25249" b="7315"/>
          <a:stretch/>
        </p:blipFill>
        <p:spPr>
          <a:xfrm>
            <a:off x="6633000" y="-1"/>
            <a:ext cx="5601204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7105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61ED90-EF13-4823-92FC-6A7BBE829FF6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16/08/2022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99780F-C309-4A35-8C7F-0FE528F0382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27596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61ED90-EF13-4823-92FC-6A7BBE829FF6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16/08/2022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99780F-C309-4A35-8C7F-0FE528F0382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03720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61ED90-EF13-4823-92FC-6A7BBE829FF6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16/08/2022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99780F-C309-4A35-8C7F-0FE528F0382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6913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61ED90-EF13-4823-92FC-6A7BBE829FF6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16/08/2022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99780F-C309-4A35-8C7F-0FE528F0382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944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61ED90-EF13-4823-92FC-6A7BBE829FF6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16/08/2022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99780F-C309-4A35-8C7F-0FE528F0382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7026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61ED90-EF13-4823-92FC-6A7BBE829FF6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16/08/2022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99780F-C309-4A35-8C7F-0FE528F0382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2096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61ED90-EF13-4823-92FC-6A7BBE829FF6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16/08/2022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99780F-C309-4A35-8C7F-0FE528F0382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8683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61ED90-EF13-4823-92FC-6A7BBE829FF6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16/08/2022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99780F-C309-4A35-8C7F-0FE528F0382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6530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61ED90-EF13-4823-92FC-6A7BBE829FF6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16/08/2022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99780F-C309-4A35-8C7F-0FE528F0382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7484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1DCA511-BB4D-F99E-E94B-36CD071A6AE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5388" y="0"/>
            <a:ext cx="3146612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61ED90-EF13-4823-92FC-6A7BBE829FF6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16/08/2022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99780F-C309-4A35-8C7F-0FE528F0382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5116B8-F0DB-45CF-8456-AF6AC918FBBB}"/>
              </a:ext>
            </a:extLst>
          </p:cNvPr>
          <p:cNvCxnSpPr>
            <a:cxnSpLocks/>
          </p:cNvCxnSpPr>
          <p:nvPr userDrawn="1"/>
        </p:nvCxnSpPr>
        <p:spPr>
          <a:xfrm>
            <a:off x="524815" y="990600"/>
            <a:ext cx="11166442" cy="0"/>
          </a:xfrm>
          <a:prstGeom prst="line">
            <a:avLst/>
          </a:prstGeom>
          <a:ln w="19050">
            <a:solidFill>
              <a:srgbClr val="8606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3A71CFFC-BDB6-CA1A-FC32-4AC7D50F631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8466" y="-9814"/>
            <a:ext cx="3531588" cy="1058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3566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61ED90-EF13-4823-92FC-6A7BBE829FF6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16/08/2022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99780F-C309-4A35-8C7F-0FE528F0382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5116B8-F0DB-45CF-8456-AF6AC918FBBB}"/>
              </a:ext>
            </a:extLst>
          </p:cNvPr>
          <p:cNvCxnSpPr>
            <a:cxnSpLocks/>
          </p:cNvCxnSpPr>
          <p:nvPr userDrawn="1"/>
        </p:nvCxnSpPr>
        <p:spPr>
          <a:xfrm>
            <a:off x="524815" y="990600"/>
            <a:ext cx="11166442" cy="0"/>
          </a:xfrm>
          <a:prstGeom prst="line">
            <a:avLst/>
          </a:prstGeom>
          <a:ln w="19050">
            <a:solidFill>
              <a:srgbClr val="8606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3A71CFFC-BDB6-CA1A-FC32-4AC7D50F631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8466" y="-9814"/>
            <a:ext cx="3531588" cy="1058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0654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61ED90-EF13-4823-92FC-6A7BBE829FF6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16/08/2022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99780F-C309-4A35-8C7F-0FE528F0382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26EF68-EC71-DBBF-7A0A-9A948F84EB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5388" y="0"/>
            <a:ext cx="31466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1612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alphaModFix amt="32000"/>
            <a:duotone>
              <a:schemeClr val="accent5">
                <a:shade val="45000"/>
                <a:satMod val="135000"/>
              </a:schemeClr>
              <a:prstClr val="white"/>
            </a:duotone>
            <a:lum/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rightnessContrast bright="2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61ED90-EF13-4823-92FC-6A7BBE829FF6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16/08/2022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99780F-C309-4A35-8C7F-0FE528F0382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4170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8" r:id="rId8"/>
    <p:sldLayoutId id="2147483697" r:id="rId9"/>
    <p:sldLayoutId id="2147483696" r:id="rId10"/>
    <p:sldLayoutId id="2147483692" r:id="rId11"/>
    <p:sldLayoutId id="2147483693" r:id="rId12"/>
    <p:sldLayoutId id="2147483694" r:id="rId13"/>
    <p:sldLayoutId id="2147483695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egyps.eieawards@dmgevents.com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C719534-7F6B-4544-B6E9-35A3E862522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939" y="-172155"/>
            <a:ext cx="9314121" cy="96842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EA8CB81-1385-4A44-B463-78D0202E7545}"/>
              </a:ext>
            </a:extLst>
          </p:cNvPr>
          <p:cNvSpPr txBox="1"/>
          <p:nvPr/>
        </p:nvSpPr>
        <p:spPr>
          <a:xfrm>
            <a:off x="0" y="3835863"/>
            <a:ext cx="12203734" cy="1631216"/>
          </a:xfrm>
          <a:prstGeom prst="rect">
            <a:avLst/>
          </a:prstGeom>
          <a:gradFill flip="none" rotWithShape="1">
            <a:gsLst>
              <a:gs pos="100000">
                <a:srgbClr val="7C0612">
                  <a:shade val="30000"/>
                  <a:satMod val="115000"/>
                </a:srgbClr>
              </a:gs>
              <a:gs pos="0">
                <a:srgbClr val="7C0612">
                  <a:shade val="100000"/>
                  <a:satMod val="115000"/>
                </a:srgb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pPr algn="ctr" defTabSz="342900"/>
            <a:r>
              <a:rPr lang="en-US" sz="2000" b="1" dirty="0">
                <a:solidFill>
                  <a:schemeClr val="bg1"/>
                </a:solidFill>
              </a:rPr>
              <a:t>CATEGORY: EMPLOYER OF THE YEAR CHAMPIONING INCLUSION, DIVERSITY AND EQUALITY</a:t>
            </a:r>
          </a:p>
          <a:p>
            <a:pPr algn="ctr" defTabSz="342900"/>
            <a:endParaRPr lang="en-US" sz="2000" b="1" dirty="0">
              <a:solidFill>
                <a:schemeClr val="bg1"/>
              </a:solidFill>
            </a:endParaRPr>
          </a:p>
          <a:p>
            <a:pPr algn="ctr" defTabSz="342900"/>
            <a:r>
              <a:rPr lang="en-US" sz="2000" b="1" dirty="0">
                <a:solidFill>
                  <a:schemeClr val="bg1"/>
                </a:solidFill>
              </a:rPr>
              <a:t>SHORT SUMMARY OF THE PRESENTATION</a:t>
            </a:r>
          </a:p>
          <a:p>
            <a:pPr algn="ctr" defTabSz="342900"/>
            <a:endParaRPr lang="en-US" sz="2000" b="1" dirty="0">
              <a:solidFill>
                <a:schemeClr val="bg1"/>
              </a:solidFill>
            </a:endParaRPr>
          </a:p>
          <a:p>
            <a:pPr algn="ctr" defTabSz="342900"/>
            <a:r>
              <a:rPr lang="en-US" sz="2000" b="1" dirty="0">
                <a:solidFill>
                  <a:schemeClr val="bg1"/>
                </a:solidFill>
              </a:rPr>
              <a:t>SUBMITTER NAME, JOB TITLE AND COMPANY</a:t>
            </a:r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2F6FA357-55BD-4067-A028-1F912C20952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55" t="25142" r="10798"/>
          <a:stretch/>
        </p:blipFill>
        <p:spPr>
          <a:xfrm>
            <a:off x="3067878" y="5770430"/>
            <a:ext cx="6056244" cy="145966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5E98F9A-EE95-D9B9-677C-BF49EC4B07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060" y="1003300"/>
            <a:ext cx="9525000" cy="242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92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64193" y="467380"/>
            <a:ext cx="20923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B9986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INSTRUCTIONS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0600" y="1807249"/>
            <a:ext cx="10813745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B9986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On the very first slide please specify your name, job title and the company name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B9986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Each slide of this presentation is labelled according to the three evaluation criteria: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originality of the entry, measurable achievements, and innovation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B9986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Please make sure you address </a:t>
            </a:r>
            <a:r>
              <a:rPr kumimoji="0" lang="en-GB" sz="2000" b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ALL OF THE CRITERIA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B9986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000" dirty="0">
                <a:solidFill>
                  <a:prstClr val="black"/>
                </a:solidFill>
                <a:latin typeface="Calibri"/>
              </a:rPr>
              <a:t>If you need to, you can have multiple slides for each section, however, please make sure that the </a:t>
            </a:r>
            <a:r>
              <a:rPr lang="en-GB" sz="2000" b="1" u="sng" dirty="0">
                <a:solidFill>
                  <a:prstClr val="black"/>
                </a:solidFill>
                <a:latin typeface="Calibri"/>
              </a:rPr>
              <a:t>TOTAL NUMBER OF SLIDES IS NOT MORE THAN 10</a:t>
            </a:r>
            <a:endParaRPr kumimoji="0" lang="en-GB" sz="20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B9986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000" dirty="0">
                <a:solidFill>
                  <a:prstClr val="black"/>
                </a:solidFill>
                <a:latin typeface="Calibri"/>
              </a:rPr>
              <a:t>You are welcome to include graphs, tables, pictures or diagrams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B9986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If necessary,</a:t>
            </a:r>
            <a:r>
              <a:rPr kumimoji="0" lang="en-GB" sz="2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you can include a body of text rather than bullet points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B9986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000" noProof="0" dirty="0">
                <a:solidFill>
                  <a:prstClr val="black"/>
                </a:solidFill>
                <a:latin typeface="Calibri"/>
              </a:rPr>
              <a:t>You can delete this slide if all the instructions are clear</a:t>
            </a:r>
          </a:p>
          <a:p>
            <a:pPr marL="285750" lvl="0" indent="-285750">
              <a:spcAft>
                <a:spcPts val="600"/>
              </a:spcAft>
              <a:buClr>
                <a:srgbClr val="B99865"/>
              </a:buClr>
              <a:buFont typeface="Arial" panose="020B0604020202020204" pitchFamily="34" charset="0"/>
              <a:buChar char="•"/>
              <a:defRPr/>
            </a:pPr>
            <a:r>
              <a:rPr lang="en-GB" sz="2000" noProof="0" dirty="0">
                <a:solidFill>
                  <a:prstClr val="black"/>
                </a:solidFill>
                <a:latin typeface="Calibri"/>
              </a:rPr>
              <a:t>If you have any questions, please email </a:t>
            </a:r>
            <a:r>
              <a:rPr lang="en-GB" sz="2000" dirty="0">
                <a:solidFill>
                  <a:prstClr val="black"/>
                </a:solidFill>
                <a:hlinkClick r:id="rId2"/>
              </a:rPr>
              <a:t>egyps.awards@dmgevents.com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B9986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185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64193" y="467380"/>
            <a:ext cx="58965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B99865"/>
                </a:solidFill>
              </a:rPr>
              <a:t>ORIGINALITY OF THE PROJECT/PROGRAMME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1075" y="1397674"/>
            <a:ext cx="1081374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Please mention the overall goals of the initiative – Example: To encourage more women in the engineering department etc. You may also use this section to highlight if this initiative was covered in a specific region or if it was applied across the business in all countries. You may also mention your company’s journey in achieving inclusion, diversity and equality goals.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751395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64193" y="467380"/>
            <a:ext cx="7819769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en-US" sz="2300" b="1" dirty="0">
                <a:solidFill>
                  <a:srgbClr val="B99865"/>
                </a:solidFill>
              </a:rPr>
              <a:t>MEASURABLE ACHIEVEMENTS AND INDICATORS OF PROGRESS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1075" y="1397674"/>
            <a:ext cx="108137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Please use this slide to highlight the progress made within the business </a:t>
            </a:r>
            <a:r>
              <a:rPr lang="en-GB" sz="2000" dirty="0"/>
              <a:t>after starting the initiatives. You may use numbers, graphs or charts to show the progress.</a:t>
            </a:r>
          </a:p>
        </p:txBody>
      </p:sp>
    </p:spTree>
    <p:extLst>
      <p:ext uri="{BB962C8B-B14F-4D97-AF65-F5344CB8AC3E}">
        <p14:creationId xmlns:p14="http://schemas.microsoft.com/office/powerpoint/2010/main" val="3959117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64193" y="467380"/>
            <a:ext cx="18462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en-US" sz="2400" b="1" dirty="0">
                <a:solidFill>
                  <a:srgbClr val="B99865"/>
                </a:solidFill>
              </a:rPr>
              <a:t>INNOVATION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1075" y="1397674"/>
            <a:ext cx="108137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Please use this slide to highlight how your inclusion, diversity and equality initiatives are innovative and different from other companies</a:t>
            </a:r>
            <a:r>
              <a:rPr lang="en-GB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32259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64193" y="467380"/>
            <a:ext cx="65253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en-US" sz="2400" b="1" dirty="0">
                <a:solidFill>
                  <a:srgbClr val="B99865"/>
                </a:solidFill>
              </a:rPr>
              <a:t>SUMMARY - WHY DO YOU DESERVE THE AWARD?</a:t>
            </a:r>
          </a:p>
        </p:txBody>
      </p:sp>
    </p:spTree>
    <p:extLst>
      <p:ext uri="{BB962C8B-B14F-4D97-AF65-F5344CB8AC3E}">
        <p14:creationId xmlns:p14="http://schemas.microsoft.com/office/powerpoint/2010/main" val="408010889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F21CE1B04DE3448062B9DB4AAE31C4" ma:contentTypeVersion="13" ma:contentTypeDescription="Create a new document." ma:contentTypeScope="" ma:versionID="63382f8cfb0413e0198520ab6ba5d6a4">
  <xsd:schema xmlns:xsd="http://www.w3.org/2001/XMLSchema" xmlns:xs="http://www.w3.org/2001/XMLSchema" xmlns:p="http://schemas.microsoft.com/office/2006/metadata/properties" xmlns:ns3="2d9895a8-78be-4c1b-b876-97f19fef6688" xmlns:ns4="4831e0e8-20be-444a-99e9-67abaed46424" targetNamespace="http://schemas.microsoft.com/office/2006/metadata/properties" ma:root="true" ma:fieldsID="7c80e8a9ba7a999a43bff2f0ceb291b3" ns3:_="" ns4:_="">
    <xsd:import namespace="2d9895a8-78be-4c1b-b876-97f19fef6688"/>
    <xsd:import namespace="4831e0e8-20be-444a-99e9-67abaed4642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9895a8-78be-4c1b-b876-97f19fef66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31e0e8-20be-444a-99e9-67abaed46424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FEDCF80-BAA8-432E-A940-97430C08A2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9895a8-78be-4c1b-b876-97f19fef6688"/>
    <ds:schemaRef ds:uri="4831e0e8-20be-444a-99e9-67abaed4642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E10D0FD-EF80-4595-A3B1-636DA3DC206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2B5631-248D-4672-A43E-2444EB86181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4525</TotalTime>
  <Words>296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Natalja Cekalina</dc:creator>
  <cp:lastModifiedBy>Claire Pallen</cp:lastModifiedBy>
  <cp:revision>25</cp:revision>
  <dcterms:created xsi:type="dcterms:W3CDTF">2019-12-15T08:08:26Z</dcterms:created>
  <dcterms:modified xsi:type="dcterms:W3CDTF">2022-08-16T11:52:10Z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0x010100A8F21CE1B04DE3448062B9DB4AAE31C4</vt:lpwstr>
  </property>
</Properties>
</file>